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4"/>
  </p:notesMasterIdLst>
  <p:handoutMasterIdLst>
    <p:handoutMasterId r:id="rId15"/>
  </p:handoutMasterIdLst>
  <p:sldIdLst>
    <p:sldId id="378" r:id="rId2"/>
    <p:sldId id="380" r:id="rId3"/>
    <p:sldId id="381" r:id="rId4"/>
    <p:sldId id="392" r:id="rId5"/>
    <p:sldId id="417" r:id="rId6"/>
    <p:sldId id="419" r:id="rId7"/>
    <p:sldId id="416" r:id="rId8"/>
    <p:sldId id="418" r:id="rId9"/>
    <p:sldId id="396" r:id="rId10"/>
    <p:sldId id="401" r:id="rId11"/>
    <p:sldId id="403" r:id="rId12"/>
    <p:sldId id="411" r:id="rId13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381"/>
            <p14:sldId id="392"/>
            <p14:sldId id="417"/>
            <p14:sldId id="419"/>
            <p14:sldId id="416"/>
            <p14:sldId id="418"/>
            <p14:sldId id="396"/>
            <p14:sldId id="401"/>
            <p14:sldId id="403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8" autoAdjust="0"/>
    <p:restoredTop sz="95274" autoAdjust="0"/>
  </p:normalViewPr>
  <p:slideViewPr>
    <p:cSldViewPr snapToGrid="0" snapToObjects="1">
      <p:cViewPr varScale="1">
        <p:scale>
          <a:sx n="87" d="100"/>
          <a:sy n="87" d="100"/>
        </p:scale>
        <p:origin x="365" y="58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vp\AppData\Local\Microsoft\Windows\Temporary%20Internet%20Files\Content.Outlook\20LP4TZD\Figur%203.4%20-%20AAU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Ejer\Dropbox%20(IRIS%20Group)\IRIS%20Group%20Team%20Folder\Igangv&#230;rende%20projekter\Aalborg%20Universitet%20-%20effekter%20af%20samarbejde\Data\Registerdata\Databehandling%20-%20Aalborg%20-%20FoUoI%20samarbejd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056-4527-A158-A0EEB7313D2F}"/>
              </c:ext>
            </c:extLst>
          </c:dPt>
          <c:cat>
            <c:strRef>
              <c:f>'[Figur 3.4 - AAU.xlsx]Ark1'!$A$2:$A$9</c:f>
              <c:strCache>
                <c:ptCount val="8"/>
                <c:pt idx="0">
                  <c:v>AAU</c:v>
                </c:pt>
                <c:pt idx="1">
                  <c:v>AU</c:v>
                </c:pt>
                <c:pt idx="2">
                  <c:v>CBS</c:v>
                </c:pt>
                <c:pt idx="3">
                  <c:v>DTU</c:v>
                </c:pt>
                <c:pt idx="4">
                  <c:v>ITU</c:v>
                </c:pt>
                <c:pt idx="5">
                  <c:v>KU</c:v>
                </c:pt>
                <c:pt idx="6">
                  <c:v>RUC</c:v>
                </c:pt>
                <c:pt idx="7">
                  <c:v>SDU</c:v>
                </c:pt>
              </c:strCache>
            </c:strRef>
          </c:cat>
          <c:val>
            <c:numRef>
              <c:f>'[Figur 3.4 - AAU.xlsx]Ark1'!$B$2:$B$9</c:f>
              <c:numCache>
                <c:formatCode>0%</c:formatCode>
                <c:ptCount val="8"/>
                <c:pt idx="0">
                  <c:v>8.648758648758649E-2</c:v>
                </c:pt>
                <c:pt idx="1">
                  <c:v>8.1807081807081794E-2</c:v>
                </c:pt>
                <c:pt idx="2">
                  <c:v>3.6833536833536837E-2</c:v>
                </c:pt>
                <c:pt idx="3">
                  <c:v>0.11212861212861212</c:v>
                </c:pt>
                <c:pt idx="4">
                  <c:v>1.2006512006512007E-2</c:v>
                </c:pt>
                <c:pt idx="5">
                  <c:v>7.0818070818070816E-2</c:v>
                </c:pt>
                <c:pt idx="6">
                  <c:v>1.4652014652014652E-2</c:v>
                </c:pt>
                <c:pt idx="7">
                  <c:v>6.6137566137566134E-2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056-4527-A158-A0EEB7313D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5565056"/>
        <c:axId val="45566592"/>
      </c:barChart>
      <c:catAx>
        <c:axId val="45565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 sz="1200" b="1"/>
            </a:pPr>
            <a:endParaRPr lang="es-ES"/>
          </a:p>
        </c:txPr>
        <c:crossAx val="45566592"/>
        <c:crosses val="autoZero"/>
        <c:auto val="1"/>
        <c:lblAlgn val="ctr"/>
        <c:lblOffset val="100"/>
        <c:tickLblSkip val="1"/>
        <c:noMultiLvlLbl val="0"/>
      </c:catAx>
      <c:valAx>
        <c:axId val="45566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 sz="1200"/>
            </a:pPr>
            <a:endParaRPr lang="es-ES"/>
          </a:p>
        </c:txPr>
        <c:crossAx val="45565056"/>
        <c:crosses val="autoZero"/>
        <c:crossBetween val="between"/>
        <c:majorUnit val="1.0000000000000002E-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ln>
            <a:noFill/>
          </a:ln>
        </a:defRPr>
      </a:pPr>
      <a:endParaRPr lang="es-E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Kommercial!$A$81</c:f>
              <c:strCache>
                <c:ptCount val="1"/>
                <c:pt idx="0">
                  <c:v>Aalborg University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Kommercial!$B$81:$Q$81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7</c:v>
                </c:pt>
                <c:pt idx="6">
                  <c:v>14</c:v>
                </c:pt>
                <c:pt idx="7">
                  <c:v>37</c:v>
                </c:pt>
                <c:pt idx="8">
                  <c:v>18</c:v>
                </c:pt>
                <c:pt idx="9">
                  <c:v>21</c:v>
                </c:pt>
                <c:pt idx="10">
                  <c:v>35</c:v>
                </c:pt>
                <c:pt idx="11">
                  <c:v>23</c:v>
                </c:pt>
                <c:pt idx="12">
                  <c:v>27</c:v>
                </c:pt>
                <c:pt idx="13">
                  <c:v>40</c:v>
                </c:pt>
                <c:pt idx="14">
                  <c:v>50</c:v>
                </c:pt>
                <c:pt idx="15">
                  <c:v>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97-4545-B05E-708BEE3A062F}"/>
            </c:ext>
          </c:extLst>
        </c:ser>
        <c:ser>
          <c:idx val="1"/>
          <c:order val="1"/>
          <c:tx>
            <c:strRef>
              <c:f>Kommercial!$A$82</c:f>
              <c:strCache>
                <c:ptCount val="1"/>
                <c:pt idx="0">
                  <c:v>Other universities in 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Kommercial!$B$82:$Q$82</c:f>
              <c:numCache>
                <c:formatCode>General</c:formatCode>
                <c:ptCount val="16"/>
                <c:pt idx="0">
                  <c:v>10</c:v>
                </c:pt>
                <c:pt idx="1">
                  <c:v>31</c:v>
                </c:pt>
                <c:pt idx="2">
                  <c:v>20</c:v>
                </c:pt>
                <c:pt idx="3">
                  <c:v>26</c:v>
                </c:pt>
                <c:pt idx="4">
                  <c:v>33</c:v>
                </c:pt>
                <c:pt idx="5">
                  <c:v>67</c:v>
                </c:pt>
                <c:pt idx="6">
                  <c:v>92</c:v>
                </c:pt>
                <c:pt idx="7">
                  <c:v>46</c:v>
                </c:pt>
                <c:pt idx="8">
                  <c:v>59</c:v>
                </c:pt>
                <c:pt idx="9">
                  <c:v>48</c:v>
                </c:pt>
                <c:pt idx="10">
                  <c:v>61</c:v>
                </c:pt>
                <c:pt idx="11">
                  <c:v>73</c:v>
                </c:pt>
                <c:pt idx="12">
                  <c:v>64</c:v>
                </c:pt>
                <c:pt idx="13">
                  <c:v>88</c:v>
                </c:pt>
                <c:pt idx="14">
                  <c:v>60</c:v>
                </c:pt>
                <c:pt idx="15">
                  <c:v>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97-4545-B05E-708BEE3A06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42112"/>
        <c:axId val="32843648"/>
      </c:lineChart>
      <c:catAx>
        <c:axId val="32842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S"/>
          </a:p>
        </c:txPr>
        <c:crossAx val="32843648"/>
        <c:crosses val="autoZero"/>
        <c:auto val="1"/>
        <c:lblAlgn val="ctr"/>
        <c:lblOffset val="100"/>
        <c:noMultiLvlLbl val="0"/>
      </c:catAx>
      <c:valAx>
        <c:axId val="32843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S"/>
          </a:p>
        </c:txPr>
        <c:crossAx val="32842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s-E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E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2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96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Note: The figures are based on the R&amp;D&amp;I statistics 2008-2015 and include all companies having engaged in innovation activities in this period. In order to be included in the figures, companies must have engaged in collaboration with a university at least once during the period in question.</a:t>
            </a:r>
            <a:endParaRPr lang="da-DK" sz="1200" i="0" baseline="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sz="1200" baseline="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IRISgroup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‘Aalborg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Universitets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vidensamabarbejde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effekter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virksomheder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myndigheder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og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samfund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 [Aalborg University’s knowledge collaboration – effects for companies, public authorities and the society], June 2017</a:t>
            </a:r>
            <a:endParaRPr lang="da-DK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C896355-3DDC-9949-861F-AD0908BFC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17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Note: Calculation performed on the basis of the technology transfer statistics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Source: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IRISgroup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‘Aalborg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Universitets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vidensamabarbejde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effekter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virksomheder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myndigheder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og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samfund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 [Aalborg University’s knowledge collaboration – effects for companies, public authorities and the society], June 2017</a:t>
            </a:r>
            <a:endParaRPr lang="da-DK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endParaRPr lang="da-DK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C896355-3DDC-9949-861F-AD0908BFC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63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endParaRPr lang="da-DK"/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dsholder til tekst 10"/>
          <p:cNvSpPr>
            <a:spLocks noGrp="1"/>
          </p:cNvSpPr>
          <p:nvPr>
            <p:ph type="body" sz="quarter" idx="17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Almost one in ten Danish-based innovative companies has entered into cooperation with AAU</a:t>
            </a:r>
          </a:p>
        </p:txBody>
      </p:sp>
      <p:sp>
        <p:nvSpPr>
          <p:cNvPr id="3" name="Pladsholder til slidenumm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>
          <a:xfrm>
            <a:off x="7894320" y="943460"/>
            <a:ext cx="4216399" cy="1621619"/>
          </a:xfrm>
        </p:spPr>
        <p:txBody>
          <a:bodyPr rtlCol="0"/>
          <a:lstStyle/>
          <a:p>
            <a:pPr rtl="0"/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COLLABORATION</a:t>
            </a:r>
            <a:br>
              <a:rPr lang="da-DK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0" dirty="0">
                <a:latin typeface="Arial" panose="020B0604020202020204" pitchFamily="34" charset="0"/>
                <a:cs typeface="Arial" panose="020B0604020202020204" pitchFamily="34" charset="0"/>
              </a:rPr>
              <a:t>WITH INNOVATIVE DANISH COMPANIES (2006-15)</a:t>
            </a:r>
            <a:endParaRPr lang="da-DK"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1BE3A9D-BBAC-4041-9536-0001B670F1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1489171"/>
              </p:ext>
            </p:extLst>
          </p:nvPr>
        </p:nvGraphicFramePr>
        <p:xfrm>
          <a:off x="587375" y="1754269"/>
          <a:ext cx="6300788" cy="3667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7842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/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11</a:t>
            </a:fld>
            <a:endParaRPr lang="en-US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587374" y="370290"/>
            <a:ext cx="9987393" cy="1474385"/>
          </a:xfrm>
        </p:spPr>
        <p:txBody>
          <a:bodyPr rtlCol="0"/>
          <a:lstStyle/>
          <a:p>
            <a:pPr rtl="0"/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DEVELOPMENT OF THE NUMBER OF LICENSE, SALES AND OPTIONS AGREEMENTS</a:t>
            </a:r>
            <a:r>
              <a:rPr lang="en-GB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da-DK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a-DK" dirty="0"/>
          </a:p>
        </p:txBody>
      </p:sp>
      <p:sp>
        <p:nvSpPr>
          <p:cNvPr id="6" name="Rektangel 5"/>
          <p:cNvSpPr/>
          <p:nvPr/>
        </p:nvSpPr>
        <p:spPr>
          <a:xfrm>
            <a:off x="587374" y="2755479"/>
            <a:ext cx="4511751" cy="15696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 rtl="0">
              <a:buBlip>
                <a:blip r:embed="rId3"/>
              </a:buBlip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Vast increase in the amount of technology transfers at AAU</a:t>
            </a:r>
          </a:p>
          <a:p>
            <a:pPr marL="285750" indent="-285750" rtl="0">
              <a:buBlip>
                <a:blip r:embed="rId3"/>
              </a:buBlip>
            </a:pP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rtl="0">
              <a:buBlip>
                <a:blip r:embed="rId3"/>
              </a:buBlip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In 2014, Aalborg University entered into almost the same number of license, sales and options agreements as did the other seven Danish universities put together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2204892"/>
              </p:ext>
            </p:extLst>
          </p:nvPr>
        </p:nvGraphicFramePr>
        <p:xfrm>
          <a:off x="5624884" y="2017361"/>
          <a:ext cx="5995616" cy="39043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28820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ladsholder til billede 1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endParaRPr lang="da-DK"/>
          </a:p>
        </p:txBody>
      </p:sp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GB"/>
              <a:t>GENERAL GUIDELINES</a:t>
            </a:r>
          </a:p>
          <a:p>
            <a:pPr rtl="0"/>
            <a:r>
              <a:rPr lang="en-GB"/>
              <a:t>STUDENTS</a:t>
            </a:r>
          </a:p>
          <a:p>
            <a:pPr rtl="0"/>
            <a:r>
              <a:rPr lang="en-GB"/>
              <a:t>PBL</a:t>
            </a:r>
          </a:p>
          <a:p>
            <a:pPr rtl="0"/>
            <a:r>
              <a:rPr lang="en-GB"/>
              <a:t>RESEARCH AND RANKING</a:t>
            </a:r>
          </a:p>
          <a:p>
            <a:pPr rtl="0"/>
            <a:r>
              <a:rPr lang="en-GB"/>
              <a:t>BUSINESS COLLABORATION</a:t>
            </a:r>
          </a:p>
          <a:p>
            <a:pPr rtl="0"/>
            <a:r>
              <a:rPr lang="en-GB"/>
              <a:t>STRATEGY 2016-21</a:t>
            </a:r>
            <a:endParaRPr lang="da-DK" dirty="0"/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ladsholder til billede 12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423528" y="0"/>
            <a:ext cx="4753232" cy="6858000"/>
          </a:xfr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3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rtl="0"/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/>
              <a:t>.</a:t>
            </a:r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rtl="0"/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58680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pic>
        <p:nvPicPr>
          <p:cNvPr id="7" name="Pladsholder til billede 6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WHY HOLD ON </a:t>
            </a:r>
            <a:br>
              <a:rPr lang="da-DK" dirty="0"/>
            </a:br>
            <a:r>
              <a:rPr lang="en-GB"/>
              <a:t>TO PBL?</a:t>
            </a:r>
            <a:br>
              <a:rPr lang="da-DK" dirty="0"/>
            </a:br>
            <a:endParaRPr lang="da-DK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2"/>
          </p:nvPr>
        </p:nvSpPr>
        <p:spPr>
          <a:xfrm>
            <a:off x="583406" y="2101809"/>
            <a:ext cx="5257996" cy="3765591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en-GB" dirty="0"/>
              <a:t>Students learn best when they are actively participating and apply theory and research-based knowledge to problem solving</a:t>
            </a:r>
            <a:endParaRPr lang="da-DK" dirty="0"/>
          </a:p>
          <a:p>
            <a:pPr rtl="0">
              <a:lnSpc>
                <a:spcPct val="100000"/>
              </a:lnSpc>
            </a:pPr>
            <a:r>
              <a:rPr lang="en-GB" dirty="0"/>
              <a:t>This learning model supports the development of students' communication and collaboration skills</a:t>
            </a:r>
            <a:endParaRPr lang="da-DK" dirty="0"/>
          </a:p>
          <a:p>
            <a:pPr rtl="0">
              <a:lnSpc>
                <a:spcPct val="100000"/>
              </a:lnSpc>
            </a:pPr>
            <a:r>
              <a:rPr lang="en-GB" dirty="0"/>
              <a:t>Students learn to take an analytical and result-oriented approach to their work</a:t>
            </a:r>
            <a:endParaRPr lang="da-DK" dirty="0"/>
          </a:p>
          <a:p>
            <a:pPr rtl="0">
              <a:lnSpc>
                <a:spcPct val="100000"/>
              </a:lnSpc>
            </a:pPr>
            <a:r>
              <a:rPr lang="en-GB" dirty="0"/>
              <a:t>PBL provides students with tools for independent acquisition of knowledge at an advanced academic level</a:t>
            </a:r>
            <a:endParaRPr lang="da-DK" dirty="0"/>
          </a:p>
          <a:p>
            <a:pPr rtl="0">
              <a:lnSpc>
                <a:spcPct val="100000"/>
              </a:lnSpc>
            </a:pPr>
            <a:r>
              <a:rPr lang="en-GB" dirty="0"/>
              <a:t>PBL provides students with the opportunity to cooperate with external partners on solving specific problems</a:t>
            </a:r>
            <a:endParaRPr lang="da-DK" dirty="0"/>
          </a:p>
          <a:p>
            <a:pPr rtl="0">
              <a:lnSpc>
                <a:spcPct val="100000"/>
              </a:lnSpc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95413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143C0D65-504C-42D9-AE9E-CDCB6EEF5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783113"/>
              </p:ext>
            </p:extLst>
          </p:nvPr>
        </p:nvGraphicFramePr>
        <p:xfrm>
          <a:off x="2032000" y="3207172"/>
          <a:ext cx="81280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13402386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932089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20461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1913690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24792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holding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breath</a:t>
                      </a:r>
                      <a:r>
                        <a:rPr lang="da-DK" dirty="0"/>
                        <a:t> under </a:t>
                      </a:r>
                      <a:r>
                        <a:rPr lang="da-DK" dirty="0" err="1"/>
                        <a:t>water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without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criticizing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used</a:t>
                      </a:r>
                      <a:r>
                        <a:rPr lang="da-DK" dirty="0"/>
                        <a:t> for </a:t>
                      </a:r>
                      <a:r>
                        <a:rPr lang="da-DK" dirty="0" err="1"/>
                        <a:t>eating</a:t>
                      </a:r>
                      <a:r>
                        <a:rPr lang="da-DK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4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246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Thassilo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80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Aitor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82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19:57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331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096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7C3DFA2-1382-421E-8B17-C978D12C50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2B4D8F7-16AE-486A-AB78-06077B1CA74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1D59AD8-B14A-4115-8F4D-19259D71C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Stef </a:t>
            </a:r>
            <a:br>
              <a:rPr lang="es-ES" dirty="0"/>
            </a:b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720DAD2-E2BD-422A-A46F-681C9CFC1B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94004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93305995-1B4E-4DC0-AD0A-FBBD9750C5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15" y="1592575"/>
            <a:ext cx="4572009" cy="4572009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898D8A45-8B04-461F-819E-58F6F5D0D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120" y="1519541"/>
            <a:ext cx="4763796" cy="4763796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09ED0E04-5F96-4036-B8AC-BFCC34957C9B}"/>
              </a:ext>
            </a:extLst>
          </p:cNvPr>
          <p:cNvSpPr txBox="1"/>
          <p:nvPr/>
        </p:nvSpPr>
        <p:spPr>
          <a:xfrm>
            <a:off x="975360" y="6211669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Add</a:t>
            </a:r>
            <a:r>
              <a:rPr lang="da-DK" dirty="0"/>
              <a:t> a </a:t>
            </a:r>
            <a:r>
              <a:rPr lang="da-DK" dirty="0" err="1"/>
              <a:t>nice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caption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have multiple </a:t>
            </a:r>
            <a:r>
              <a:rPr lang="da-DK" dirty="0" err="1"/>
              <a:t>figures</a:t>
            </a:r>
            <a:r>
              <a:rPr lang="da-DK" dirty="0"/>
              <a:t> at </a:t>
            </a:r>
            <a:r>
              <a:rPr lang="da-DK" dirty="0" err="1"/>
              <a:t>one</a:t>
            </a:r>
            <a:r>
              <a:rPr lang="da-DK" dirty="0"/>
              <a:t> slide</a:t>
            </a:r>
            <a:endParaRPr lang="en-US" dirty="0"/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94F9F3E4-A637-415C-8EBA-7F3B9DD44C26}"/>
              </a:ext>
            </a:extLst>
          </p:cNvPr>
          <p:cNvSpPr txBox="1"/>
          <p:nvPr/>
        </p:nvSpPr>
        <p:spPr>
          <a:xfrm>
            <a:off x="7232707" y="6187444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make sure that they are better aligned than this…</a:t>
            </a:r>
          </a:p>
        </p:txBody>
      </p:sp>
    </p:spTree>
    <p:extLst>
      <p:ext uri="{BB962C8B-B14F-4D97-AF65-F5344CB8AC3E}">
        <p14:creationId xmlns:p14="http://schemas.microsoft.com/office/powerpoint/2010/main" val="2229588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587374" y="359273"/>
            <a:ext cx="11147426" cy="1621619"/>
          </a:xfrm>
        </p:spPr>
        <p:txBody>
          <a:bodyPr rtlCol="0"/>
          <a:lstStyle/>
          <a:p>
            <a:pPr rtl="0"/>
            <a:r>
              <a:rPr lang="en-GB" sz="3000" dirty="0">
                <a:latin typeface="Arial" panose="020B0604020202020204" pitchFamily="34" charset="0"/>
                <a:cs typeface="Arial" panose="020B0604020202020204" pitchFamily="34" charset="0"/>
              </a:rPr>
              <a:t>Example for having a lot of points at the slide</a:t>
            </a:r>
            <a:br>
              <a:rPr lang="da-DK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a-DK" dirty="0"/>
          </a:p>
        </p:txBody>
      </p:sp>
      <p:sp>
        <p:nvSpPr>
          <p:cNvPr id="9" name="Pladsholder til tekst 8"/>
          <p:cNvSpPr>
            <a:spLocks noGrp="1"/>
          </p:cNvSpPr>
          <p:nvPr>
            <p:ph type="body" sz="quarter" idx="12"/>
          </p:nvPr>
        </p:nvSpPr>
        <p:spPr>
          <a:xfrm>
            <a:off x="587375" y="2131908"/>
            <a:ext cx="11010265" cy="3752115"/>
          </a:xfrm>
        </p:spPr>
        <p:txBody>
          <a:bodyPr rtlCol="0"/>
          <a:lstStyle/>
          <a:p>
            <a:pPr rtl="0"/>
            <a:r>
              <a:rPr lang="en-GB" dirty="0"/>
              <a:t>Use these nice arrows to divide the points</a:t>
            </a:r>
          </a:p>
          <a:p>
            <a:pPr rtl="0"/>
            <a:endParaRPr lang="da-DK" dirty="0"/>
          </a:p>
          <a:p>
            <a:pPr rtl="0"/>
            <a:r>
              <a:rPr lang="en-GB" dirty="0"/>
              <a:t>Strong roots and commitment to the region</a:t>
            </a:r>
          </a:p>
          <a:p>
            <a:pPr rtl="0"/>
            <a:endParaRPr lang="da-DK" dirty="0"/>
          </a:p>
          <a:p>
            <a:pPr rtl="0"/>
            <a:r>
              <a:rPr lang="en-GB" dirty="0"/>
              <a:t>Sharp focus on developing new forms of interaction and new methods for facilitating knowledge collaboration (AAU is often a first mover in Denmark)</a:t>
            </a:r>
          </a:p>
          <a:p>
            <a:pPr rtl="0"/>
            <a:endParaRPr lang="da-DK" dirty="0"/>
          </a:p>
          <a:p>
            <a:pPr rtl="0"/>
            <a:r>
              <a:rPr lang="en-GB" dirty="0"/>
              <a:t>Flexible and accommodating in terms of engaging in cooperation agreements</a:t>
            </a:r>
          </a:p>
          <a:p>
            <a:pPr marL="0" indent="0" rtl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47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KNOWLEDGE COLLABORATION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01924267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6755</TotalTime>
  <Words>495</Words>
  <Application>Microsoft Office PowerPoint</Application>
  <PresentationFormat>Panorámica</PresentationFormat>
  <Paragraphs>78</Paragraphs>
  <Slides>12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Montserrat Medium</vt:lpstr>
      <vt:lpstr>AAU PowerPoint</vt:lpstr>
      <vt:lpstr>Presentación de PowerPoint</vt:lpstr>
      <vt:lpstr>CONTENT</vt:lpstr>
      <vt:lpstr>AAU – KNOWLEDGE FOR THE WORLD</vt:lpstr>
      <vt:lpstr>WHY HOLD ON  TO PBL? </vt:lpstr>
      <vt:lpstr>Time Management Table</vt:lpstr>
      <vt:lpstr>Stef  </vt:lpstr>
      <vt:lpstr>Time Management Table</vt:lpstr>
      <vt:lpstr>Example for having a lot of points at the slide </vt:lpstr>
      <vt:lpstr>KNOWLEDGE COLLABORATION</vt:lpstr>
      <vt:lpstr>COLLABORATION WITH INNOVATIVE DANISH COMPANIES (2006-15)</vt:lpstr>
      <vt:lpstr>DEVELOPMENT OF THE NUMBER OF LICENSE, SALES AND OPTIONS AGREEMENTS 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estefania ruiz arenaza</cp:lastModifiedBy>
  <cp:revision>464</cp:revision>
  <cp:lastPrinted>2017-03-09T03:48:56Z</cp:lastPrinted>
  <dcterms:created xsi:type="dcterms:W3CDTF">2016-11-10T06:07:03Z</dcterms:created>
  <dcterms:modified xsi:type="dcterms:W3CDTF">2019-01-06T14:50:14Z</dcterms:modified>
</cp:coreProperties>
</file>